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体现了现代计算机的一些基本设计思想</a:t>
            </a:r>
          </a:p>
          <a:p>
            <a:pPr/>
            <a:r>
              <a:t>其原理和图灵机有很大的相似性</a:t>
            </a:r>
          </a:p>
          <a:p>
            <a:pPr/>
          </a:p>
          <a:p>
            <a:pPr/>
            <a:r>
              <a:t>图灵机是现代计算机的抽象，所有现代计算机，在数学的功能上和图灵机是等价的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算盘需要熟记上百条四则运算口诀</a:t>
            </a:r>
          </a:p>
          <a:p>
            <a:pPr/>
            <a:r>
              <a:t>会由于长时间工作产生误差</a:t>
            </a:r>
          </a:p>
          <a:p>
            <a:pPr/>
            <a:r>
              <a:t>导致机械计算机的发明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Pascal不足：造价昂贵、速度慢，未得到普及</a:t>
            </a:r>
          </a:p>
          <a:p>
            <a:pPr/>
          </a:p>
          <a:p>
            <a:pPr/>
            <a:r>
              <a:t>莱布尼兹转轮</a:t>
            </a:r>
          </a:p>
          <a:p>
            <a:pPr/>
          </a:p>
          <a:p>
            <a:pPr/>
            <a:r>
              <a:t>科塔计算器</a:t>
            </a:r>
          </a:p>
          <a:p>
            <a:pPr/>
          </a:p>
          <a:p>
            <a:pPr/>
            <a:r>
              <a:t>第一台能够用一只手拿着的精确计算器是机械式的，而不是电子的。它可以进行加减乘除运算，而且能够帮助计算平方根。与功能类似的计算尺不同，其计算结果至少可以精确的11位。</a:t>
            </a:r>
          </a:p>
          <a:p>
            <a:pPr/>
            <a:r>
              <a:t>这种计算器的发明者是库特·赫兹斯塔克，他在第二次世界大战是被关押在布痕瓦德集中营，在这一期间完成了该设计。他采用了新颖的数学和机械技术以节省空间和重量。</a:t>
            </a:r>
          </a:p>
          <a:p>
            <a:pPr/>
            <a:r>
              <a:t>在1950年代到1960年代之间，这种计算器广泛使用在科学家、工程师、测量员和会计师当中，当电子袖珍计算器于1970年代进入市场，“库塔”才逐渐失宠。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-1" y="313831"/>
            <a:ext cx="13004801" cy="325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" y="-1"/>
            <a:ext cx="13004801" cy="519290"/>
          </a:xfrm>
          <a:prstGeom prst="rect">
            <a:avLst/>
          </a:prstGeom>
          <a:solidFill>
            <a:srgbClr val="217BAA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标题文本"/>
          <p:cNvSpPr txBox="1"/>
          <p:nvPr>
            <p:ph type="title"/>
          </p:nvPr>
        </p:nvSpPr>
        <p:spPr>
          <a:xfrm>
            <a:off x="200942" y="641208"/>
            <a:ext cx="12602917" cy="932464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spc="-139" sz="7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0" name="正文级别 1…"/>
          <p:cNvSpPr txBox="1"/>
          <p:nvPr>
            <p:ph type="body" idx="1"/>
          </p:nvPr>
        </p:nvSpPr>
        <p:spPr>
          <a:xfrm>
            <a:off x="200942" y="1747519"/>
            <a:ext cx="12602917" cy="7825459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252779" indent="-252779" defTabSz="1300480">
              <a:spcBef>
                <a:spcPts val="800"/>
              </a:spcBef>
              <a:buClr>
                <a:srgbClr val="217BAA"/>
              </a:buClr>
              <a:buSzPct val="85000"/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1pPr>
            <a:lvl2pPr marL="631972" indent="-310515" defTabSz="1300480">
              <a:spcBef>
                <a:spcPts val="800"/>
              </a:spcBef>
              <a:buClr>
                <a:srgbClr val="217BAA"/>
              </a:buClr>
              <a:buSzPct val="85000"/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2pPr>
            <a:lvl3pPr marL="917410" indent="-377363" defTabSz="1300480">
              <a:spcBef>
                <a:spcPts val="800"/>
              </a:spcBef>
              <a:buClr>
                <a:srgbClr val="217BAA"/>
              </a:buClr>
              <a:buSzPct val="90000"/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3pPr>
            <a:lvl4pPr marL="1123262" indent="-396769" defTabSz="1300480">
              <a:spcBef>
                <a:spcPts val="800"/>
              </a:spcBef>
              <a:buClr>
                <a:srgbClr val="217BAA"/>
              </a:buClr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4pPr>
            <a:lvl5pPr marL="1271132" indent="-396769" defTabSz="1300480">
              <a:spcBef>
                <a:spcPts val="800"/>
              </a:spcBef>
              <a:buClr>
                <a:srgbClr val="217BAA"/>
              </a:buClr>
              <a:buFont typeface="Arial"/>
              <a:defRPr>
                <a:latin typeface="华文楷体"/>
                <a:ea typeface="华文楷体"/>
                <a:cs typeface="华文楷体"/>
                <a:sym typeface="华文楷体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xfrm>
            <a:off x="11264054" y="67255"/>
            <a:ext cx="371349" cy="38703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l" defTabSz="1300480">
              <a:def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/>
          <p:nvPr>
            <p:ph type="title"/>
          </p:nvPr>
        </p:nvSpPr>
        <p:spPr>
          <a:xfrm>
            <a:off x="427566" y="444500"/>
            <a:ext cx="11099801" cy="859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9" name="正文级别 1…"/>
          <p:cNvSpPr txBox="1"/>
          <p:nvPr>
            <p:ph type="body" idx="1"/>
          </p:nvPr>
        </p:nvSpPr>
        <p:spPr>
          <a:xfrm>
            <a:off x="427566" y="1683080"/>
            <a:ext cx="12149667" cy="74635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3000"/>
              </a:spcBef>
              <a:buClr>
                <a:srgbClr val="3DAAD6"/>
              </a:buClr>
              <a:defRPr sz="3800">
                <a:latin typeface="KaiTi"/>
                <a:ea typeface="KaiTi"/>
                <a:cs typeface="KaiTi"/>
                <a:sym typeface="KaiTi"/>
              </a:defRPr>
            </a:lvl1pPr>
            <a:lvl2pPr>
              <a:spcBef>
                <a:spcPts val="3000"/>
              </a:spcBef>
              <a:buClr>
                <a:srgbClr val="FFD479"/>
              </a:buClr>
              <a:defRPr sz="3400">
                <a:latin typeface="KaiTi"/>
                <a:ea typeface="KaiTi"/>
                <a:cs typeface="KaiTi"/>
                <a:sym typeface="KaiTi"/>
              </a:defRPr>
            </a:lvl2pPr>
            <a:lvl3pPr marL="1110996" indent="-342900">
              <a:spcBef>
                <a:spcPts val="3000"/>
              </a:spcBef>
              <a:buClr>
                <a:srgbClr val="007AAA"/>
              </a:buClr>
              <a:defRPr sz="3400">
                <a:latin typeface="KaiTi"/>
                <a:ea typeface="KaiTi"/>
                <a:cs typeface="KaiTi"/>
                <a:sym typeface="KaiTi"/>
              </a:defRPr>
            </a:lvl3pPr>
            <a:lvl4pPr marL="1362455" indent="-329183">
              <a:spcBef>
                <a:spcPts val="3000"/>
              </a:spcBef>
              <a:buClr>
                <a:srgbClr val="FFD479"/>
              </a:buClr>
              <a:defRPr sz="3000">
                <a:latin typeface="KaiTi"/>
                <a:ea typeface="KaiTi"/>
                <a:cs typeface="KaiTi"/>
                <a:sym typeface="KaiTi"/>
              </a:defRPr>
            </a:lvl4pPr>
            <a:lvl5pPr marL="1572767" indent="-329183">
              <a:spcBef>
                <a:spcPts val="3000"/>
              </a:spcBef>
              <a:buClr>
                <a:srgbClr val="60B5CC"/>
              </a:buClr>
              <a:defRPr sz="3000">
                <a:latin typeface="KaiTi"/>
                <a:ea typeface="KaiTi"/>
                <a:cs typeface="KaiTi"/>
                <a:sym typeface="KaiT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/>
          <p:nvPr>
            <p:ph type="sldNum" sz="quarter" idx="2"/>
          </p:nvPr>
        </p:nvSpPr>
        <p:spPr>
          <a:xfrm>
            <a:off x="12390865" y="9218083"/>
            <a:ext cx="368504" cy="381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427566" y="444500"/>
            <a:ext cx="11099801" cy="859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427566" y="1683080"/>
            <a:ext cx="12149667" cy="74635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50000"/>
              </a:lnSpc>
              <a:buClr>
                <a:srgbClr val="3DAAD6"/>
              </a:buClr>
              <a:defRPr sz="3800">
                <a:latin typeface="KaiTi"/>
                <a:ea typeface="KaiTi"/>
                <a:cs typeface="KaiTi"/>
                <a:sym typeface="KaiTi"/>
              </a:defRPr>
            </a:lvl1pPr>
            <a:lvl2pPr>
              <a:lnSpc>
                <a:spcPct val="50000"/>
              </a:lnSpc>
              <a:buClr>
                <a:srgbClr val="FFD479"/>
              </a:buClr>
              <a:defRPr sz="3400">
                <a:latin typeface="KaiTi"/>
                <a:ea typeface="KaiTi"/>
                <a:cs typeface="KaiTi"/>
                <a:sym typeface="KaiTi"/>
              </a:defRPr>
            </a:lvl2pPr>
            <a:lvl3pPr marL="1110996" indent="-342900">
              <a:lnSpc>
                <a:spcPct val="50000"/>
              </a:lnSpc>
              <a:buClr>
                <a:srgbClr val="007AAA"/>
              </a:buClr>
              <a:defRPr sz="3400">
                <a:latin typeface="KaiTi"/>
                <a:ea typeface="KaiTi"/>
                <a:cs typeface="KaiTi"/>
                <a:sym typeface="KaiTi"/>
              </a:defRPr>
            </a:lvl3pPr>
            <a:lvl4pPr marL="1362455" indent="-329183">
              <a:lnSpc>
                <a:spcPct val="50000"/>
              </a:lnSpc>
              <a:buClr>
                <a:srgbClr val="FFD479"/>
              </a:buClr>
              <a:defRPr sz="3000">
                <a:latin typeface="KaiTi"/>
                <a:ea typeface="KaiTi"/>
                <a:cs typeface="KaiTi"/>
                <a:sym typeface="KaiTi"/>
              </a:defRPr>
            </a:lvl4pPr>
            <a:lvl5pPr marL="1572767" indent="-329183">
              <a:lnSpc>
                <a:spcPct val="50000"/>
              </a:lnSpc>
              <a:buClr>
                <a:srgbClr val="60B5CC"/>
              </a:buClr>
              <a:defRPr sz="3000">
                <a:latin typeface="KaiTi"/>
                <a:ea typeface="KaiTi"/>
                <a:cs typeface="KaiTi"/>
                <a:sym typeface="KaiT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xfrm>
            <a:off x="12390865" y="9218083"/>
            <a:ext cx="368504" cy="381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444500"/>
            <a:ext cx="11099800" cy="11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78916" marR="0" indent="-360044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80000"/>
        <a:buFontTx/>
        <a:buChar char="◼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739357" marR="0" indent="-282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▪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110996" marR="0" indent="-342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362456" marR="0" indent="-329184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638604" marR="0" indent="-39502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773936" marR="0" indent="-329184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011679" marR="0" indent="-365759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212847" marR="0" indent="-365759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414015" marR="0" indent="-365759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hyperlink" Target="http://www.computerhistory.org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计算机发展简史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b="1" sz="7000">
                <a:solidFill>
                  <a:srgbClr val="3875D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计算机发展简史</a:t>
            </a:r>
          </a:p>
        </p:txBody>
      </p:sp>
      <p:sp>
        <p:nvSpPr>
          <p:cNvPr id="140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分析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分析机</a:t>
            </a:r>
          </a:p>
        </p:txBody>
      </p:sp>
      <p:sp>
        <p:nvSpPr>
          <p:cNvPr id="201" name="分析机部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236" indent="-320440" defTabSz="519937">
              <a:spcBef>
                <a:spcPts val="3700"/>
              </a:spcBef>
              <a:defRPr sz="3382"/>
            </a:pPr>
            <a:r>
              <a:t>分析机部件</a:t>
            </a:r>
          </a:p>
          <a:p>
            <a:pPr lvl="1" marL="658028" indent="-251120" defTabSz="519937">
              <a:spcBef>
                <a:spcPts val="3700"/>
              </a:spcBef>
              <a:defRPr sz="3026"/>
            </a:pPr>
            <a:r>
              <a:t>算术处理部件，进行计算工作</a:t>
            </a:r>
          </a:p>
          <a:p>
            <a:pPr lvl="1" marL="658028" indent="-251120" defTabSz="519937">
              <a:spcBef>
                <a:spcPts val="3700"/>
              </a:spcBef>
              <a:defRPr sz="3026"/>
            </a:pPr>
            <a:r>
              <a:t>存储器</a:t>
            </a:r>
          </a:p>
          <a:p>
            <a:pPr lvl="1" marL="658028" indent="-251120" defTabSz="519937">
              <a:spcBef>
                <a:spcPts val="3700"/>
              </a:spcBef>
              <a:defRPr sz="3026"/>
            </a:pPr>
            <a:r>
              <a:t>输入输出设备</a:t>
            </a:r>
          </a:p>
          <a:p>
            <a:pPr marL="426236" indent="-320440" defTabSz="519937">
              <a:spcBef>
                <a:spcPts val="3700"/>
              </a:spcBef>
              <a:defRPr sz="3382"/>
            </a:pPr>
            <a:r>
              <a:t>可编程</a:t>
            </a:r>
          </a:p>
          <a:p>
            <a:pPr lvl="1" marL="658028" indent="-251120" defTabSz="519937">
              <a:spcBef>
                <a:spcPts val="3700"/>
              </a:spcBef>
              <a:defRPr sz="3026"/>
            </a:pPr>
            <a:r>
              <a:t>设计了条件转移操作</a:t>
            </a:r>
          </a:p>
          <a:p>
            <a:pPr marL="426236" indent="-320440" defTabSz="519937">
              <a:spcBef>
                <a:spcPts val="3700"/>
              </a:spcBef>
              <a:defRPr sz="3382"/>
            </a:pPr>
            <a:r>
              <a:t>输入输出</a:t>
            </a:r>
          </a:p>
          <a:p>
            <a:pPr lvl="1" marL="658028" indent="-251120" defTabSz="519937">
              <a:spcBef>
                <a:spcPts val="3700"/>
              </a:spcBef>
              <a:defRPr sz="3026"/>
            </a:pPr>
            <a:r>
              <a:t>穿孔卡片</a:t>
            </a:r>
          </a:p>
          <a:p>
            <a:pPr marL="426236" indent="-320440" defTabSz="519937">
              <a:spcBef>
                <a:spcPts val="3700"/>
              </a:spcBef>
              <a:defRPr sz="3382"/>
            </a:pPr>
          </a:p>
          <a:p>
            <a:pPr marL="426236" indent="-320440" defTabSz="519937">
              <a:spcBef>
                <a:spcPts val="3700"/>
              </a:spcBef>
              <a:defRPr sz="3382"/>
            </a:pPr>
            <a:r>
              <a:t>是大约100年后电子通用计算机的先驱</a:t>
            </a:r>
          </a:p>
        </p:txBody>
      </p:sp>
      <p:sp>
        <p:nvSpPr>
          <p:cNvPr id="20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AnalyticalMachine_Babbage_London.jpg" descr="AnalyticalMachine_Babbage_Lond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4616" y="145351"/>
            <a:ext cx="5470154" cy="4100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unchedCardsAnalyticalEngine.jpg" descr="PunchedCardsAnalyticalEngin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5026" y="4920606"/>
            <a:ext cx="2444424" cy="4252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第一位程序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第一位程序员</a:t>
            </a:r>
          </a:p>
        </p:txBody>
      </p:sp>
      <p:sp>
        <p:nvSpPr>
          <p:cNvPr id="207" name="Ada Byron (1815-52)…"/>
          <p:cNvSpPr txBox="1"/>
          <p:nvPr>
            <p:ph type="body" idx="1"/>
          </p:nvPr>
        </p:nvSpPr>
        <p:spPr>
          <a:xfrm>
            <a:off x="427566" y="1683080"/>
            <a:ext cx="9229310" cy="7463500"/>
          </a:xfrm>
          <a:prstGeom prst="rect">
            <a:avLst/>
          </a:prstGeom>
        </p:spPr>
        <p:txBody>
          <a:bodyPr/>
          <a:lstStyle/>
          <a:p>
            <a:pPr marL="450181" indent="-338442" defTabSz="549148">
              <a:lnSpc>
                <a:spcPct val="100000"/>
              </a:lnSpc>
              <a:spcBef>
                <a:spcPts val="2000"/>
              </a:spcBef>
              <a:defRPr sz="3478"/>
            </a:pPr>
            <a:r>
              <a:t>Ada Byron (1815-52)</a:t>
            </a:r>
          </a:p>
          <a:p>
            <a:pPr lvl="1" marL="694996" indent="-265228" defTabSz="549148">
              <a:lnSpc>
                <a:spcPct val="100000"/>
              </a:lnSpc>
              <a:spcBef>
                <a:spcPts val="2000"/>
              </a:spcBef>
              <a:buClr>
                <a:srgbClr val="60B5CC"/>
              </a:buClr>
              <a:defRPr sz="2820"/>
            </a:pPr>
            <a:r>
              <a:t>英国诗人拜伦之女</a:t>
            </a:r>
          </a:p>
          <a:p>
            <a:pPr lvl="1" marL="694996" indent="-265228" defTabSz="549148">
              <a:lnSpc>
                <a:spcPct val="100000"/>
              </a:lnSpc>
              <a:spcBef>
                <a:spcPts val="2000"/>
              </a:spcBef>
              <a:buClr>
                <a:srgbClr val="60B5CC"/>
              </a:buClr>
              <a:defRPr sz="2820"/>
            </a:pPr>
            <a:r>
              <a:t>爱达和巴贝奇认识于1833年,之后一直有维持通讯,因此对巴贝奇在差分机和分析机引擎方面的进展颇有了解。</a:t>
            </a:r>
          </a:p>
          <a:p>
            <a:pPr lvl="1" marL="694996" indent="-265228" defTabSz="549148">
              <a:lnSpc>
                <a:spcPct val="100000"/>
              </a:lnSpc>
              <a:spcBef>
                <a:spcPts val="2000"/>
              </a:spcBef>
              <a:buClr>
                <a:srgbClr val="60B5CC"/>
              </a:buClr>
              <a:defRPr sz="2820"/>
            </a:pPr>
            <a:r>
              <a:t>1842-43年间,爱达翻译了另一位义大利数学家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Luigi Menabrea</a:t>
            </a:r>
            <a:r>
              <a:t>关于分析机引擎的著作时,应巴贝奇的要求在后面附上了七篇她自已的手记。</a:t>
            </a:r>
          </a:p>
          <a:p>
            <a:pPr lvl="1" marL="694996" indent="-265228" defTabSz="549148">
              <a:lnSpc>
                <a:spcPct val="100000"/>
              </a:lnSpc>
              <a:spcBef>
                <a:spcPts val="2000"/>
              </a:spcBef>
              <a:buClr>
                <a:srgbClr val="60B5CC"/>
              </a:buClr>
              <a:defRPr sz="2820"/>
            </a:pPr>
            <a:r>
              <a:t>第七篇里爱达用非常详细的描述,设想了如果分析机引擎成真的话,要如何用它来</a:t>
            </a:r>
            <a:r>
              <a:rPr>
                <a:solidFill>
                  <a:srgbClr val="FF2600"/>
                </a:solidFill>
              </a:rPr>
              <a:t>求伯努利数列的值</a:t>
            </a:r>
            <a:r>
              <a:t>。虽然机器是机械的不是数位的,计数方式也是十进制的不是二进制的,但一般仍然认为这是世界上第一个电脑程式。</a:t>
            </a:r>
          </a:p>
        </p:txBody>
      </p:sp>
      <p:sp>
        <p:nvSpPr>
          <p:cNvPr id="2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9" name="成组" descr="成组"/>
          <p:cNvPicPr>
            <a:picLocks noChangeAspect="1"/>
          </p:cNvPicPr>
          <p:nvPr/>
        </p:nvPicPr>
        <p:blipFill>
          <a:blip r:embed="rId2">
            <a:extLst/>
          </a:blip>
          <a:srcRect l="24112" t="0" r="23861" b="0"/>
          <a:stretch>
            <a:fillRect/>
          </a:stretch>
        </p:blipFill>
        <p:spPr>
          <a:xfrm>
            <a:off x="9983776" y="1401305"/>
            <a:ext cx="2837584" cy="4090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二进制与布尔代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二进制与布尔代数</a:t>
            </a:r>
          </a:p>
        </p:txBody>
      </p:sp>
      <p:sp>
        <p:nvSpPr>
          <p:cNvPr id="212" name="1679年，莱布尼兹发明二进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7501" indent="-298837" defTabSz="484886">
              <a:lnSpc>
                <a:spcPct val="60000"/>
              </a:lnSpc>
              <a:spcBef>
                <a:spcPts val="3400"/>
              </a:spcBef>
              <a:defRPr sz="3154"/>
            </a:pPr>
            <a:r>
              <a:t>1679年，</a:t>
            </a:r>
            <a:r>
              <a:rPr>
                <a:solidFill>
                  <a:srgbClr val="0433FF"/>
                </a:solidFill>
              </a:rPr>
              <a:t>莱布尼兹</a:t>
            </a:r>
            <a:r>
              <a:t>发明二进制</a:t>
            </a:r>
          </a:p>
          <a:p>
            <a:pPr lvl="1" marL="613666" indent="-234190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逢二进一</a:t>
            </a:r>
          </a:p>
          <a:p>
            <a:pPr lvl="1" marL="613666" indent="-234190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有10个数，一个是1，另一个是0</a:t>
            </a:r>
          </a:p>
          <a:p>
            <a:pPr lvl="1" marL="661711" indent="-282235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二进制比十进制更容易用电路实现</a:t>
            </a:r>
          </a:p>
          <a:p>
            <a:pPr marL="414103" indent="-315439" defTabSz="484886">
              <a:lnSpc>
                <a:spcPct val="60000"/>
              </a:lnSpc>
              <a:spcBef>
                <a:spcPts val="3400"/>
              </a:spcBef>
              <a:buClr>
                <a:srgbClr val="FFD479"/>
              </a:buClr>
              <a:defRPr sz="3154"/>
            </a:pPr>
            <a:r>
              <a:t>1854年，</a:t>
            </a:r>
            <a:r>
              <a:rPr>
                <a:solidFill>
                  <a:srgbClr val="0433FF"/>
                </a:solidFill>
              </a:rPr>
              <a:t>布尔</a:t>
            </a:r>
            <a:r>
              <a:t>提出布尔代数</a:t>
            </a:r>
          </a:p>
          <a:p>
            <a:pPr lvl="1" marL="661711" indent="-282235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运算元素：真、假</a:t>
            </a:r>
          </a:p>
          <a:p>
            <a:pPr lvl="1" marL="661711" indent="-282235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基本运算：与、或、非</a:t>
            </a:r>
          </a:p>
          <a:p>
            <a:pPr marL="414103" indent="-315439" defTabSz="484886">
              <a:lnSpc>
                <a:spcPct val="60000"/>
              </a:lnSpc>
              <a:spcBef>
                <a:spcPts val="3400"/>
              </a:spcBef>
              <a:buClr>
                <a:srgbClr val="FFD479"/>
              </a:buClr>
              <a:defRPr sz="3154"/>
            </a:pPr>
            <a:r>
              <a:t>1938年，</a:t>
            </a:r>
            <a:r>
              <a:rPr>
                <a:solidFill>
                  <a:srgbClr val="0433FF"/>
                </a:solidFill>
              </a:rPr>
              <a:t>香农</a:t>
            </a:r>
            <a:r>
              <a:t>提出用布尔代数实现开关电路</a:t>
            </a:r>
          </a:p>
          <a:p>
            <a:pPr lvl="1" marL="694915" indent="-315439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使得布尔代数成为数字电路的基础。</a:t>
            </a:r>
          </a:p>
          <a:p>
            <a:pPr lvl="1" marL="694915" indent="-315439" defTabSz="484886">
              <a:lnSpc>
                <a:spcPct val="60000"/>
              </a:lnSpc>
              <a:spcBef>
                <a:spcPts val="3400"/>
              </a:spcBef>
              <a:defRPr sz="2822"/>
            </a:pPr>
            <a:r>
              <a:t>所有数学和逻辑运算，都可以转换为二值的布尔运算</a:t>
            </a:r>
          </a:p>
        </p:txBody>
      </p:sp>
      <p:sp>
        <p:nvSpPr>
          <p:cNvPr id="2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二进制与布尔代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二进制与布尔代数</a:t>
            </a:r>
          </a:p>
        </p:txBody>
      </p:sp>
      <p:sp>
        <p:nvSpPr>
          <p:cNvPr id="216" name="计算机的设计从原来非常复杂的机械结构，变为只需设计一种实现布尔运算的简单模块，然后再用很多相同的模块组建整个计算机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计算机的设计从原来非常复杂的机械结构，变为只需设计一种实现布尔运算的简单模块，然后再用很多相同的模块组建整个计算机。</a:t>
            </a:r>
          </a:p>
          <a:p>
            <a:pPr>
              <a:lnSpc>
                <a:spcPct val="100000"/>
              </a:lnSpc>
            </a:pPr>
            <a:r>
              <a:t>布尔代数将一系列控制计算机操作的指令变成算术和逻辑运算，从而使计算机可以接受指令序列的控制。</a:t>
            </a:r>
          </a:p>
          <a:p>
            <a:pPr>
              <a:lnSpc>
                <a:spcPct val="100000"/>
              </a:lnSpc>
            </a:pPr>
            <a:r>
              <a:t>二进制和布尔代数奠定了可编程计算机的数学基础。</a:t>
            </a:r>
          </a:p>
        </p:txBody>
      </p:sp>
      <p:sp>
        <p:nvSpPr>
          <p:cNvPr id="2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电动机械计算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电动机械计算机</a:t>
            </a:r>
          </a:p>
        </p:txBody>
      </p:sp>
      <p:sp>
        <p:nvSpPr>
          <p:cNvPr id="220" name="Z-系列计算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7079" indent="-306038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Z-系列计算机</a:t>
            </a:r>
          </a:p>
          <a:p>
            <a:pPr lvl="1" marL="656669" indent="-268049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德国工程师</a:t>
            </a:r>
            <a:r>
              <a:rPr>
                <a:solidFill>
                  <a:srgbClr val="0433FF"/>
                </a:solidFill>
              </a:rPr>
              <a:t>康拉德·楚泽</a:t>
            </a:r>
            <a:r>
              <a:t>（Konrad Zuse）</a:t>
            </a:r>
          </a:p>
          <a:p>
            <a:pPr lvl="1" marL="656669" indent="-268049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Z-1：</a:t>
            </a:r>
          </a:p>
          <a:p>
            <a:pPr lvl="2" marL="978636" indent="-325755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第一台靠程序自动控制的计算机</a:t>
            </a:r>
          </a:p>
          <a:p>
            <a:pPr lvl="2" marL="975922" indent="-323040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采用二进制、可编程</a:t>
            </a:r>
          </a:p>
          <a:p>
            <a:pPr lvl="2" marL="975922" indent="-323040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从外部读入程序</a:t>
            </a:r>
          </a:p>
          <a:p>
            <a:pPr lvl="1" marL="711660" indent="-323040" defTabSz="496570">
              <a:lnSpc>
                <a:spcPct val="100000"/>
              </a:lnSpc>
              <a:spcBef>
                <a:spcPts val="1500"/>
              </a:spcBef>
              <a:buClr>
                <a:srgbClr val="007AAA"/>
              </a:buClr>
              <a:defRPr sz="3230"/>
            </a:pPr>
            <a:r>
              <a:t>Z-2</a:t>
            </a:r>
          </a:p>
          <a:p>
            <a:pPr lvl="2" marL="975922" indent="-323040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用继电器取代机械实现开关电路</a:t>
            </a:r>
          </a:p>
          <a:p>
            <a:pPr lvl="1" marL="711660" indent="-323040" defTabSz="496570">
              <a:lnSpc>
                <a:spcPct val="100000"/>
              </a:lnSpc>
              <a:spcBef>
                <a:spcPts val="1500"/>
              </a:spcBef>
              <a:buClr>
                <a:srgbClr val="007AAA"/>
              </a:buClr>
              <a:defRPr sz="3230"/>
            </a:pPr>
            <a:r>
              <a:t>Z-3</a:t>
            </a:r>
          </a:p>
          <a:p>
            <a:pPr lvl="2" marL="975922" indent="-323040" defTabSz="496570">
              <a:lnSpc>
                <a:spcPct val="100000"/>
              </a:lnSpc>
              <a:spcBef>
                <a:spcPts val="1500"/>
              </a:spcBef>
              <a:defRPr sz="3230"/>
            </a:pPr>
            <a:r>
              <a:t>第一台功能等同于图灵机的计算机</a:t>
            </a:r>
          </a:p>
        </p:txBody>
      </p:sp>
      <p:sp>
        <p:nvSpPr>
          <p:cNvPr id="2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电子模拟计算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电子模拟计算机</a:t>
            </a:r>
          </a:p>
        </p:txBody>
      </p:sp>
      <p:sp>
        <p:nvSpPr>
          <p:cNvPr id="224" name="电子模拟计算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900"/>
              </a:spcBef>
            </a:pPr>
            <a:r>
              <a:t>电子模拟计算机</a:t>
            </a:r>
          </a:p>
          <a:p>
            <a:pPr lvl="1">
              <a:spcBef>
                <a:spcPts val="2900"/>
              </a:spcBef>
            </a:pPr>
            <a:r>
              <a:t>1940s</a:t>
            </a:r>
          </a:p>
          <a:p>
            <a:pPr lvl="1">
              <a:lnSpc>
                <a:spcPct val="100000"/>
              </a:lnSpc>
              <a:spcBef>
                <a:spcPts val="2900"/>
              </a:spcBef>
            </a:pPr>
            <a:r>
              <a:t>模拟计算机使用连续变化的物理量，像是电势、流体压力、机械运动等，处理表示待解问题中相应量的器件</a:t>
            </a:r>
          </a:p>
          <a:p>
            <a:pPr lvl="1">
              <a:lnSpc>
                <a:spcPct val="100000"/>
              </a:lnSpc>
              <a:spcBef>
                <a:spcPts val="2900"/>
              </a:spcBef>
            </a:pPr>
            <a:r>
              <a:t>早期的数字电脑能力有限，无法解决太过复杂的问题，所以当时的模拟计算机还是占有优势</a:t>
            </a:r>
          </a:p>
        </p:txBody>
      </p:sp>
      <p:sp>
        <p:nvSpPr>
          <p:cNvPr id="2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102688183p-03-01.jpg" descr="102688183p-03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051" y="5369339"/>
            <a:ext cx="5546698" cy="416002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Nordsieck Differential Analyzer"/>
          <p:cNvSpPr txBox="1"/>
          <p:nvPr/>
        </p:nvSpPr>
        <p:spPr>
          <a:xfrm>
            <a:off x="4625602" y="9218083"/>
            <a:ext cx="375359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9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Nordsieck Differential Analyzer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电子数字计算机的发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电子数字计算机的发展</a:t>
            </a:r>
          </a:p>
        </p:txBody>
      </p:sp>
      <p:sp>
        <p:nvSpPr>
          <p:cNvPr id="230" name="第一代：电子管计算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第一代：电子管计算机</a:t>
            </a:r>
          </a:p>
          <a:p>
            <a:pPr/>
            <a:r>
              <a:t>第二代：晶体管计算机</a:t>
            </a:r>
          </a:p>
          <a:p>
            <a:pPr/>
            <a:r>
              <a:t>第三代：中小规模集成电路计算机</a:t>
            </a:r>
          </a:p>
          <a:p>
            <a:pPr/>
            <a:r>
              <a:t>第四代：超大规模集成电路计算机</a:t>
            </a:r>
          </a:p>
          <a:p>
            <a:pPr/>
            <a:r>
              <a:t>第五代：光学、量子、生物、…</a:t>
            </a:r>
          </a:p>
        </p:txBody>
      </p:sp>
      <p:sp>
        <p:nvSpPr>
          <p:cNvPr id="2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3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8656" y="-244857"/>
            <a:ext cx="13342113" cy="10309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3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4589" y="-228600"/>
            <a:ext cx="13213978" cy="1021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4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5449" y="-230066"/>
            <a:ext cx="13217771" cy="1021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计算机是什么?…"/>
          <p:cNvSpPr txBox="1"/>
          <p:nvPr/>
        </p:nvSpPr>
        <p:spPr>
          <a:xfrm>
            <a:off x="428849" y="1639861"/>
            <a:ext cx="12147102" cy="746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560306" indent="-441434" algn="l" defTabSz="914400">
              <a:lnSpc>
                <a:spcPct val="80000"/>
              </a:lnSpc>
              <a:buClr>
                <a:srgbClr val="F0AD00"/>
              </a:buClr>
              <a:buSzPct val="80000"/>
              <a:buChar char="◼"/>
              <a:defRPr sz="4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计算机是什么?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l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一种高速运行的电子设备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l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用于进行数据的计算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l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可接收输入信息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l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根据用户要求对信息进行加工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l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输出结果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l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30275" indent="-373075" algn="just" defTabSz="914400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A calculating machine, esp. an automatic electronic device for performing mathematic or logical operations; freq. with defining word prefixed, as analogue, digital, electronic computer. 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indent="118871" algn="r" defTabSz="914400">
              <a:lnSpc>
                <a:spcPct val="80000"/>
              </a:lnSpc>
              <a:buClr>
                <a:srgbClr val="F0AD00"/>
              </a:buClr>
              <a:buFont typeface="Wingdings 2"/>
              <a:defRPr sz="4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400">
                <a:latin typeface="华文楷体"/>
                <a:ea typeface="华文楷体"/>
                <a:cs typeface="华文楷体"/>
                <a:sym typeface="华文楷体"/>
              </a:rPr>
              <a:t>–Oxford English Dictionary </a:t>
            </a:r>
          </a:p>
        </p:txBody>
      </p:sp>
      <p:sp>
        <p:nvSpPr>
          <p:cNvPr id="143" name="计算机的发展历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计算机的发展历史</a:t>
            </a:r>
          </a:p>
        </p:txBody>
      </p:sp>
      <p:sp>
        <p:nvSpPr>
          <p:cNvPr id="144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4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1705" y="-230066"/>
            <a:ext cx="13217771" cy="1021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5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522" y="-246322"/>
            <a:ext cx="13259844" cy="10246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5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1705" y="-230066"/>
            <a:ext cx="13348210" cy="10314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6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6485" y="-230066"/>
            <a:ext cx="13217770" cy="1021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6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-212344"/>
            <a:ext cx="13171902" cy="10178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现代计算机硬件的构成大多遵循冯·诺依曼思想…"/>
          <p:cNvSpPr txBox="1"/>
          <p:nvPr>
            <p:ph type="body" sz="half" idx="1"/>
          </p:nvPr>
        </p:nvSpPr>
        <p:spPr>
          <a:xfrm>
            <a:off x="444500" y="1700014"/>
            <a:ext cx="5653881" cy="7463499"/>
          </a:xfrm>
          <a:prstGeom prst="rect">
            <a:avLst/>
          </a:prstGeom>
        </p:spPr>
        <p:txBody>
          <a:bodyPr/>
          <a:lstStyle/>
          <a:p>
            <a:pPr marL="423509" indent="-423509" defTabSz="448055">
              <a:spcBef>
                <a:spcPts val="1100"/>
              </a:spcBef>
              <a:buClrTx/>
              <a:buSzPct val="45000"/>
              <a:buBlip>
                <a:blip r:embed="rId2"/>
              </a:buBlip>
              <a:tabLst>
                <a:tab pos="127000" algn="l"/>
                <a:tab pos="1524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现代计算机硬件的构成大多遵循冯·诺依曼思想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marL="376484" indent="-259990" defTabSz="448055">
              <a:spcBef>
                <a:spcPts val="1100"/>
              </a:spcBef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sz="2744">
                <a:solidFill>
                  <a:srgbClr val="F0AD00"/>
                </a:solidFill>
                <a:latin typeface="Wingdings 2"/>
                <a:ea typeface="Wingdings 2"/>
                <a:cs typeface="Wingdings 2"/>
                <a:sym typeface="Wingdings 2"/>
              </a:rPr>
              <a:t>	</a:t>
            </a:r>
            <a:r>
              <a:t>冯·诺依曼关于计算机组成的主要思想: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计算机硬件系统由</a:t>
            </a:r>
            <a:r>
              <a:rPr>
                <a:solidFill>
                  <a:srgbClr val="FF2600"/>
                </a:solidFill>
              </a:rPr>
              <a:t>运算器</a:t>
            </a:r>
            <a:r>
              <a:t>、</a:t>
            </a:r>
            <a:r>
              <a:rPr>
                <a:solidFill>
                  <a:srgbClr val="FF2600"/>
                </a:solidFill>
              </a:rPr>
              <a:t>控制器</a:t>
            </a:r>
            <a:r>
              <a:t>、</a:t>
            </a:r>
            <a:r>
              <a:rPr>
                <a:solidFill>
                  <a:srgbClr val="FF2600"/>
                </a:solidFill>
              </a:rPr>
              <a:t>存储器</a:t>
            </a:r>
            <a:r>
              <a:t>和</a:t>
            </a:r>
            <a:r>
              <a:rPr>
                <a:solidFill>
                  <a:srgbClr val="FF2600"/>
                </a:solidFill>
              </a:rPr>
              <a:t>I/O设备</a:t>
            </a:r>
            <a:r>
              <a:t>组成</a:t>
            </a:r>
            <a:r>
              <a:t>;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采用二进制编码表示数据;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将程序和数据统一表示;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计算机具有顺序指令的处理能力 </a:t>
            </a:r>
            <a:endParaRPr sz="1176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420px-Von_Neumann_architecture.svg.png" descr="420px-Von_Neumann_architectur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4942" y="2011230"/>
            <a:ext cx="6801107" cy="647724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冯·诺依曼计算机"/>
          <p:cNvSpPr txBox="1"/>
          <p:nvPr/>
        </p:nvSpPr>
        <p:spPr>
          <a:xfrm>
            <a:off x="427566" y="444500"/>
            <a:ext cx="11099801" cy="8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09625">
              <a:defRPr sz="4240"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冯·诺依曼计算机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7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608" y="-196088"/>
            <a:ext cx="13004801" cy="10049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</a:p>
        </p:txBody>
      </p:sp>
      <p:sp>
        <p:nvSpPr>
          <p:cNvPr id="28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5449" y="-148786"/>
            <a:ext cx="13122696" cy="10140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计算机历史博物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计算机历史博物馆</a:t>
            </a:r>
          </a:p>
        </p:txBody>
      </p:sp>
      <p:sp>
        <p:nvSpPr>
          <p:cNvPr id="28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Computer_History_Museum,_Mountain_View,_CA-small.jpg" descr="Computer_History_Museum,_Mountain_View,_CA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1897" y="1598951"/>
            <a:ext cx="9080873" cy="655569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California, Mountain View…"/>
          <p:cNvSpPr txBox="1"/>
          <p:nvPr/>
        </p:nvSpPr>
        <p:spPr>
          <a:xfrm>
            <a:off x="1655846" y="8265690"/>
            <a:ext cx="503639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California, Mountain View</a:t>
            </a:r>
          </a:p>
          <a:p>
            <a:pPr algn="l" defTabSz="457200">
              <a:defRPr sz="2000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N Shoreline Blvd</a:t>
            </a:r>
          </a:p>
          <a:p>
            <a:pPr algn="l" defTabSz="457200">
              <a:defRPr sz="2000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defRPr sz="2000">
                <a:solidFill>
                  <a:srgbClr val="323333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http://www.computerhistory.org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早期的计算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早期的计算工具</a:t>
            </a:r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" name="成组"/>
          <p:cNvGrpSpPr/>
          <p:nvPr/>
        </p:nvGrpSpPr>
        <p:grpSpPr>
          <a:xfrm>
            <a:off x="795593" y="2263380"/>
            <a:ext cx="4761407" cy="4794070"/>
            <a:chOff x="0" y="0"/>
            <a:chExt cx="4761406" cy="4794068"/>
          </a:xfrm>
        </p:grpSpPr>
        <p:pic>
          <p:nvPicPr>
            <p:cNvPr id="148" name="算盘.jpeg" descr="算盘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28936" y="0"/>
              <a:ext cx="3532471" cy="4794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算盘"/>
            <p:cNvSpPr txBox="1"/>
            <p:nvPr/>
          </p:nvSpPr>
          <p:spPr>
            <a:xfrm>
              <a:off x="0" y="784129"/>
              <a:ext cx="853949" cy="638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8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/>
              <a:r>
                <a:t>算盘</a:t>
              </a:r>
            </a:p>
          </p:txBody>
        </p:sp>
      </p:grpSp>
      <p:sp>
        <p:nvSpPr>
          <p:cNvPr id="151" name="公元前2世纪"/>
          <p:cNvSpPr txBox="1"/>
          <p:nvPr/>
        </p:nvSpPr>
        <p:spPr>
          <a:xfrm>
            <a:off x="1849009" y="7222001"/>
            <a:ext cx="265457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公元前2世纪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早期的计算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早期的计算工具</a:t>
            </a:r>
          </a:p>
        </p:txBody>
      </p:sp>
      <p:sp>
        <p:nvSpPr>
          <p:cNvPr id="154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" name="成组"/>
          <p:cNvGrpSpPr/>
          <p:nvPr/>
        </p:nvGrpSpPr>
        <p:grpSpPr>
          <a:xfrm>
            <a:off x="795593" y="2263380"/>
            <a:ext cx="4761407" cy="4794070"/>
            <a:chOff x="0" y="0"/>
            <a:chExt cx="4761406" cy="4794068"/>
          </a:xfrm>
        </p:grpSpPr>
        <p:pic>
          <p:nvPicPr>
            <p:cNvPr id="155" name="算盘.jpeg" descr="算盘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28936" y="0"/>
              <a:ext cx="3532471" cy="4794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" name="算盘"/>
            <p:cNvSpPr txBox="1"/>
            <p:nvPr/>
          </p:nvSpPr>
          <p:spPr>
            <a:xfrm>
              <a:off x="0" y="784129"/>
              <a:ext cx="853949" cy="638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8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/>
              <a:r>
                <a:t>算盘</a:t>
              </a:r>
            </a:p>
          </p:txBody>
        </p:sp>
      </p:grpSp>
      <p:sp>
        <p:nvSpPr>
          <p:cNvPr id="158" name="公元前2世纪"/>
          <p:cNvSpPr txBox="1"/>
          <p:nvPr/>
        </p:nvSpPr>
        <p:spPr>
          <a:xfrm>
            <a:off x="1849009" y="7222001"/>
            <a:ext cx="265457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公元前2世纪</a:t>
            </a:r>
          </a:p>
        </p:txBody>
      </p:sp>
      <p:graphicFrame>
        <p:nvGraphicFramePr>
          <p:cNvPr id="159" name="表格"/>
          <p:cNvGraphicFramePr/>
          <p:nvPr/>
        </p:nvGraphicFramePr>
        <p:xfrm>
          <a:off x="6940824" y="3012269"/>
          <a:ext cx="5811623" cy="3741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90886"/>
                <a:gridCol w="1100455"/>
                <a:gridCol w="1100455"/>
                <a:gridCol w="1100455"/>
                <a:gridCol w="1406669"/>
              </a:tblGrid>
              <a:tr h="339005">
                <a:tc rowSpan="2"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数值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不进位的加</a:t>
                      </a:r>
                    </a:p>
                  </a:txBody>
                  <a:tcPr marL="127000" marR="127000" marT="25400" marB="25400" anchor="t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进位的加</a:t>
                      </a:r>
                    </a:p>
                  </a:txBody>
                  <a:tcPr marL="127000" marR="127000" marT="25400" marB="25400" anchor="t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339005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直加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满五加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进十加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破五进十加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一上一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一下五去四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一去九进一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二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二上二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二下五去三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二去八进一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三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三上三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三下五去二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三去七进一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四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四上四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四下五去一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四去六进一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五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五上五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五去五进一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六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六上六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六去四进一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六上一去五进一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七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七上七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七去三进一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七上二去五进一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八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八上八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八去二进一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八上三去五进一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  <a:tr h="339005"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九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九上九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九去一进一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200">
                          <a:solidFill>
                            <a:srgbClr val="32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九上四去五进一</a:t>
                      </a:r>
                    </a:p>
                  </a:txBody>
                  <a:tcPr marL="127000" marR="127000" marT="25400" marB="25400" anchor="ctr" anchorCtr="0" horzOverflow="overflow">
                    <a:lnL w="12700">
                      <a:solidFill>
                        <a:srgbClr val="E6E6E6"/>
                      </a:solidFill>
                      <a:miter lim="400000"/>
                    </a:lnL>
                    <a:lnR w="12700">
                      <a:solidFill>
                        <a:srgbClr val="E6E6E6"/>
                      </a:solidFill>
                      <a:miter lim="400000"/>
                    </a:lnR>
                    <a:lnT w="12700">
                      <a:solidFill>
                        <a:srgbClr val="E6E6E6"/>
                      </a:solidFill>
                      <a:miter lim="400000"/>
                    </a:lnT>
                    <a:lnB w="12700">
                      <a:solidFill>
                        <a:srgbClr val="E6E6E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0" name="加法口诀"/>
          <p:cNvSpPr txBox="1"/>
          <p:nvPr/>
        </p:nvSpPr>
        <p:spPr>
          <a:xfrm>
            <a:off x="6909673" y="2275042"/>
            <a:ext cx="1565149" cy="63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8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加法口诀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机械计算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机械计算工具</a:t>
            </a:r>
          </a:p>
        </p:txBody>
      </p:sp>
      <p:sp>
        <p:nvSpPr>
          <p:cNvPr id="165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帕斯卡计算器Pascaline…"/>
          <p:cNvSpPr txBox="1"/>
          <p:nvPr/>
        </p:nvSpPr>
        <p:spPr>
          <a:xfrm>
            <a:off x="636124" y="1587477"/>
            <a:ext cx="6381981" cy="734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538924" indent="-420052" algn="l" defTabSz="914400">
              <a:lnSpc>
                <a:spcPct val="120000"/>
              </a:lnSpc>
              <a:buClr>
                <a:srgbClr val="F0AD00"/>
              </a:buClr>
              <a:buSzPct val="80000"/>
              <a:buChar char="◼"/>
              <a:defRPr sz="42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帕斯卡计算器Pascaline</a:t>
            </a:r>
          </a:p>
          <a:p>
            <a:pPr lvl="1" marL="809897" indent="-352697" algn="l" defTabSz="914400">
              <a:lnSpc>
                <a:spcPct val="12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8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3600">
                <a:solidFill>
                  <a:srgbClr val="FF2600"/>
                </a:solidFill>
              </a:rPr>
              <a:t>1642</a:t>
            </a:r>
            <a:r>
              <a:rPr sz="3600"/>
              <a:t>年,法国数学家帕斯卡（Blaise Pascal）发明;</a:t>
            </a:r>
          </a:p>
          <a:p>
            <a:pPr lvl="1" marL="809897" indent="-352697" algn="l" defTabSz="914400">
              <a:lnSpc>
                <a:spcPct val="12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8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3600"/>
              <a:t>机械加法器，可进行带进位的</a:t>
            </a:r>
            <a:r>
              <a:rPr sz="36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加法减法</a:t>
            </a:r>
            <a:r>
              <a:rPr sz="3600"/>
              <a:t>运算；</a:t>
            </a:r>
            <a:endParaRPr sz="3600"/>
          </a:p>
          <a:p>
            <a:pPr lvl="1" marL="809897" indent="-352697" algn="l" defTabSz="914400">
              <a:lnSpc>
                <a:spcPct val="12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8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3600"/>
              <a:t>乘除运算通过重复加法、减法运算实现;</a:t>
            </a:r>
            <a:endParaRPr sz="3600"/>
          </a:p>
          <a:p>
            <a:pPr lvl="1" marL="809897" indent="-352697" algn="l" defTabSz="914400">
              <a:lnSpc>
                <a:spcPct val="120000"/>
              </a:lnSpc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8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3600"/>
              <a:t>第一个有实用目的的机械式加法机器。</a:t>
            </a:r>
          </a:p>
        </p:txBody>
      </p:sp>
      <p:pic>
        <p:nvPicPr>
          <p:cNvPr id="167" name="pascal.jpeg" descr="pascal.jpeg"/>
          <p:cNvPicPr>
            <a:picLocks noChangeAspect="1"/>
          </p:cNvPicPr>
          <p:nvPr/>
        </p:nvPicPr>
        <p:blipFill>
          <a:blip r:embed="rId3">
            <a:extLst/>
          </a:blip>
          <a:srcRect l="0" t="25728" r="0" b="24977"/>
          <a:stretch>
            <a:fillRect/>
          </a:stretch>
        </p:blipFill>
        <p:spPr>
          <a:xfrm>
            <a:off x="7152709" y="6242460"/>
            <a:ext cx="5852092" cy="2163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220px-Blaise_pascal.jpg" descr="220px-Blaise_pasca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66167" y="2859640"/>
            <a:ext cx="2751980" cy="2877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机械计算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机械计算工具</a:t>
            </a:r>
          </a:p>
        </p:txBody>
      </p:sp>
      <p:sp>
        <p:nvSpPr>
          <p:cNvPr id="173" name="布莱兹·帕斯卡（Blaise Pascal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6657" indent="-313239" defTabSz="508254">
              <a:spcBef>
                <a:spcPts val="3600"/>
              </a:spcBef>
              <a:defRPr sz="3306"/>
            </a:pPr>
            <a:r>
              <a:t>布莱兹·帕斯卡（Blaise Pascal）</a:t>
            </a:r>
          </a:p>
          <a:p>
            <a:pPr lvl="1" marL="643241" indent="-245477" defTabSz="508254">
              <a:lnSpc>
                <a:spcPct val="120000"/>
              </a:lnSpc>
              <a:spcBef>
                <a:spcPts val="3600"/>
              </a:spcBef>
              <a:defRPr sz="2958"/>
            </a:pPr>
            <a:r>
              <a:t>1623年6月19日－1662年8月19日</a:t>
            </a:r>
          </a:p>
          <a:p>
            <a:pPr lvl="1" marL="643241" indent="-245477" defTabSz="508254">
              <a:lnSpc>
                <a:spcPct val="120000"/>
              </a:lnSpc>
              <a:spcBef>
                <a:spcPts val="3600"/>
              </a:spcBef>
              <a:defRPr sz="2958"/>
            </a:pPr>
            <a:r>
              <a:t>法国</a:t>
            </a:r>
            <a:r>
              <a:rPr>
                <a:solidFill>
                  <a:srgbClr val="011993"/>
                </a:solidFill>
              </a:rPr>
              <a:t>神学家、基督教哲学家、数学家、物理学家、化学家、音乐家、教育家、气象学家</a:t>
            </a:r>
            <a:r>
              <a:t>。</a:t>
            </a:r>
          </a:p>
          <a:p>
            <a:pPr lvl="1" marL="643241" indent="-245477" defTabSz="508254">
              <a:lnSpc>
                <a:spcPct val="120000"/>
              </a:lnSpc>
              <a:spcBef>
                <a:spcPts val="3600"/>
              </a:spcBef>
              <a:defRPr sz="2958"/>
            </a:pPr>
            <a:r>
              <a:t>计算机工程先驱</a:t>
            </a:r>
          </a:p>
          <a:p>
            <a:pPr marL="383685" indent="-280266" defTabSz="508254">
              <a:lnSpc>
                <a:spcPct val="120000"/>
              </a:lnSpc>
              <a:spcBef>
                <a:spcPts val="3600"/>
              </a:spcBef>
              <a:defRPr sz="2958"/>
            </a:pPr>
            <a:r>
              <a:t>Pascal</a:t>
            </a:r>
          </a:p>
          <a:p>
            <a:pPr lvl="1" marL="643241" indent="-245477" defTabSz="508254">
              <a:lnSpc>
                <a:spcPct val="120000"/>
              </a:lnSpc>
              <a:spcBef>
                <a:spcPts val="3600"/>
              </a:spcBef>
              <a:defRPr sz="2958"/>
            </a:pPr>
            <a:r>
              <a:t>帕斯卡 (单位)，压力单位</a:t>
            </a:r>
          </a:p>
          <a:p>
            <a:pPr lvl="1" marL="643241" indent="-245477" defTabSz="508254">
              <a:lnSpc>
                <a:spcPct val="120000"/>
              </a:lnSpc>
              <a:spcBef>
                <a:spcPts val="3600"/>
              </a:spcBef>
              <a:defRPr sz="2958"/>
            </a:pPr>
            <a:r>
              <a:t>Pascal (编程语言)</a:t>
            </a:r>
          </a:p>
        </p:txBody>
      </p:sp>
      <p:sp>
        <p:nvSpPr>
          <p:cNvPr id="174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机械计算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9625">
              <a:defRPr sz="4240"/>
            </a:pPr>
            <a:r>
              <a:t>机械</a:t>
            </a:r>
            <a:r>
              <a:rPr>
                <a:solidFill>
                  <a:srgbClr val="3875D7"/>
                </a:solidFill>
              </a:rPr>
              <a:t>计算</a:t>
            </a:r>
            <a:r>
              <a:t>工具</a:t>
            </a:r>
          </a:p>
        </p:txBody>
      </p:sp>
      <p:sp>
        <p:nvSpPr>
          <p:cNvPr id="177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步进式计算器（Stepped Reckoner）…"/>
          <p:cNvSpPr txBox="1"/>
          <p:nvPr/>
        </p:nvSpPr>
        <p:spPr>
          <a:xfrm>
            <a:off x="414501" y="1437845"/>
            <a:ext cx="6302855" cy="6578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538924" indent="-420052" algn="l" defTabSz="914400">
              <a:buClr>
                <a:srgbClr val="F0AD00"/>
              </a:buClr>
              <a:buSzPct val="80000"/>
              <a:buChar char="◼"/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步进式计算器（Stepped Reckoner）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09897" indent="-352697" algn="l" defTabSz="914400"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rPr>
              <a:t>1673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年德国数学家莱布尼兹发明；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09897" indent="-352697" algn="l" defTabSz="914400"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第一个具有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楷体"/>
                <a:ea typeface="华文楷体"/>
                <a:cs typeface="华文楷体"/>
                <a:sym typeface="华文楷体"/>
              </a:rPr>
              <a:t>加减乘除四则运算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功能的计算器。</a:t>
            </a: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lvl="1" marL="809897" indent="-352697" algn="l" defTabSz="914400"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华文楷体"/>
              <a:ea typeface="华文楷体"/>
              <a:cs typeface="华文楷体"/>
              <a:sym typeface="华文楷体"/>
            </a:endParaRPr>
          </a:p>
          <a:p>
            <a:pPr marL="538924" indent="-420052" algn="l" defTabSz="914400">
              <a:buClr>
                <a:srgbClr val="F0AD00"/>
              </a:buClr>
              <a:buSzPct val="80000"/>
              <a:buChar char="◼"/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Curta Calculator (</a:t>
            </a:r>
            <a:r>
              <a:rPr>
                <a:solidFill>
                  <a:srgbClr val="FF2600"/>
                </a:solidFill>
                <a:latin typeface="华文楷体"/>
                <a:ea typeface="华文楷体"/>
                <a:cs typeface="华文楷体"/>
                <a:sym typeface="华文楷体"/>
              </a:rPr>
              <a:t>1950s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)</a:t>
            </a:r>
          </a:p>
        </p:txBody>
      </p:sp>
      <p:pic>
        <p:nvPicPr>
          <p:cNvPr id="179" name="步进式计算器.jpeg" descr="步进式计算器.jpeg"/>
          <p:cNvPicPr>
            <a:picLocks noChangeAspect="1"/>
          </p:cNvPicPr>
          <p:nvPr/>
        </p:nvPicPr>
        <p:blipFill>
          <a:blip r:embed="rId3">
            <a:extLst/>
          </a:blip>
          <a:srcRect l="0" t="22661" r="0" b="23126"/>
          <a:stretch>
            <a:fillRect/>
          </a:stretch>
        </p:blipFill>
        <p:spPr>
          <a:xfrm>
            <a:off x="6372569" y="4750677"/>
            <a:ext cx="6548778" cy="266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ottfried_Wilhelm_von_Leibniz.jpg" descr="Gottfried_Wilhelm_von_Leibniz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5686" y="836025"/>
            <a:ext cx="2727926" cy="345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curta calculator.jpg" descr="curta calculator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873" y="6652083"/>
            <a:ext cx="4060034" cy="3045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机械计算工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机械计算工具</a:t>
            </a:r>
          </a:p>
        </p:txBody>
      </p:sp>
      <p:sp>
        <p:nvSpPr>
          <p:cNvPr id="186" name="科塔计算器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科塔计算器</a:t>
            </a:r>
          </a:p>
        </p:txBody>
      </p:sp>
      <p:sp>
        <p:nvSpPr>
          <p:cNvPr id="187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屏幕快照 2015-03-02 下午1.05.27.png" descr="屏幕快照 2015-03-02 下午1.05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644" y="2567641"/>
            <a:ext cx="11507512" cy="688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harles Babbage 1791-187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4800">
                <a:solidFill>
                  <a:srgbClr val="3875D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Charles Babbage 1791-1871</a:t>
            </a:r>
          </a:p>
        </p:txBody>
      </p:sp>
      <p:sp>
        <p:nvSpPr>
          <p:cNvPr id="191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4" name="成组"/>
          <p:cNvGrpSpPr/>
          <p:nvPr/>
        </p:nvGrpSpPr>
        <p:grpSpPr>
          <a:xfrm>
            <a:off x="8055543" y="5590379"/>
            <a:ext cx="4716414" cy="3872358"/>
            <a:chOff x="0" y="0"/>
            <a:chExt cx="4716412" cy="3872356"/>
          </a:xfrm>
        </p:grpSpPr>
        <p:pic>
          <p:nvPicPr>
            <p:cNvPr id="192" name="Plan of the Analytical Engine.jpeg" descr="Plan of the Analytical Engin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16413" cy="3537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分析机设计方案"/>
            <p:cNvSpPr txBox="1"/>
            <p:nvPr/>
          </p:nvSpPr>
          <p:spPr>
            <a:xfrm>
              <a:off x="1381448" y="3361308"/>
              <a:ext cx="2098549" cy="511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2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/>
              <a:r>
                <a:t>分析机设计方案</a:t>
              </a:r>
            </a:p>
          </p:txBody>
        </p:sp>
      </p:grpSp>
      <p:sp>
        <p:nvSpPr>
          <p:cNvPr id="195" name="巴贝奇（Charles Babbage），英国数学家…"/>
          <p:cNvSpPr txBox="1"/>
          <p:nvPr/>
        </p:nvSpPr>
        <p:spPr>
          <a:xfrm>
            <a:off x="551433" y="1587477"/>
            <a:ext cx="8358656" cy="6578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lvl="1" indent="192023" algn="l" defTabSz="768095">
              <a:lnSpc>
                <a:spcPct val="120000"/>
              </a:lnSpc>
              <a:spcBef>
                <a:spcPts val="400"/>
              </a:spcBef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巴贝奇（Charles Babbage），英国数学家</a:t>
            </a:r>
          </a:p>
          <a:p>
            <a:pPr lvl="1" indent="192023" algn="l" defTabSz="768095">
              <a:lnSpc>
                <a:spcPct val="120000"/>
              </a:lnSpc>
              <a:spcBef>
                <a:spcPts val="400"/>
              </a:spcBef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</a:p>
          <a:p>
            <a:pPr lvl="1" marL="508479" indent="-408627" algn="l" defTabSz="768095">
              <a:lnSpc>
                <a:spcPct val="120000"/>
              </a:lnSpc>
              <a:buClr>
                <a:srgbClr val="F0AD00"/>
              </a:buClr>
              <a:buSzPct val="80000"/>
              <a:buChar char="◼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3191"/>
              <a:t>差分机（</a:t>
            </a:r>
            <a:r>
              <a:t>Differential Engine</a:t>
            </a:r>
            <a:r>
              <a:rPr sz="3191"/>
              <a:t>）</a:t>
            </a:r>
            <a:endParaRPr sz="3528"/>
          </a:p>
          <a:p>
            <a:pPr lvl="1" marL="697431" indent="-313383" algn="l" defTabSz="768095">
              <a:lnSpc>
                <a:spcPct val="120000"/>
              </a:lnSpc>
              <a:spcBef>
                <a:spcPts val="400"/>
              </a:spcBef>
              <a:buClr>
                <a:srgbClr val="60B5CC"/>
              </a:buClr>
              <a:buSzPct val="90000"/>
              <a:buChar char="▪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1823年发明差分机；</a:t>
            </a:r>
            <a:endParaRPr sz="3024"/>
          </a:p>
          <a:p>
            <a:pPr lvl="1" marL="697431" indent="-313383" algn="l" defTabSz="768095">
              <a:lnSpc>
                <a:spcPct val="120000"/>
              </a:lnSpc>
              <a:spcBef>
                <a:spcPts val="400"/>
              </a:spcBef>
              <a:buClr>
                <a:srgbClr val="60B5CC"/>
              </a:buClr>
              <a:buSzPct val="90000"/>
              <a:buChar char="▪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求解多项式函数。</a:t>
            </a:r>
            <a:endParaRPr sz="3024"/>
          </a:p>
          <a:p>
            <a:pPr lvl="1" marL="697431" indent="-313383" algn="l" defTabSz="768095">
              <a:lnSpc>
                <a:spcPct val="120000"/>
              </a:lnSpc>
              <a:spcBef>
                <a:spcPts val="500"/>
              </a:spcBef>
              <a:buClr>
                <a:srgbClr val="60B5CC"/>
              </a:buClr>
              <a:buSzPct val="90000"/>
              <a:buChar char="▪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endParaRPr sz="3024"/>
          </a:p>
          <a:p>
            <a:pPr lvl="1" marL="508479" indent="-408627" algn="l" defTabSz="768095">
              <a:lnSpc>
                <a:spcPct val="120000"/>
              </a:lnSpc>
              <a:buClr>
                <a:srgbClr val="F0AD00"/>
              </a:buClr>
              <a:buSzPct val="80000"/>
              <a:buChar char="◼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3191"/>
              <a:t>分析机（</a:t>
            </a:r>
            <a:r>
              <a:t>Analytical Engine</a:t>
            </a:r>
            <a:r>
              <a:rPr sz="3191"/>
              <a:t>）</a:t>
            </a:r>
            <a:endParaRPr sz="3528"/>
          </a:p>
          <a:p>
            <a:pPr lvl="1" marL="660562" indent="-276514" algn="l" defTabSz="768095">
              <a:lnSpc>
                <a:spcPct val="120000"/>
              </a:lnSpc>
              <a:spcBef>
                <a:spcPts val="400"/>
              </a:spcBef>
              <a:buClr>
                <a:srgbClr val="60B5CC"/>
              </a:buClr>
              <a:buSzPct val="90000"/>
              <a:buChar char="▪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rPr sz="2520"/>
              <a:t>1833年发明</a:t>
            </a:r>
            <a:r>
              <a:t>具备执行任意类型的数学运算的能力;</a:t>
            </a:r>
            <a:endParaRPr sz="3024"/>
          </a:p>
          <a:p>
            <a:pPr lvl="1" marL="697431" indent="-313383" algn="l" defTabSz="768095">
              <a:lnSpc>
                <a:spcPct val="120000"/>
              </a:lnSpc>
              <a:spcBef>
                <a:spcPts val="400"/>
              </a:spcBef>
              <a:buClr>
                <a:srgbClr val="60B5CC"/>
              </a:buClr>
              <a:buSzPct val="90000"/>
              <a:buChar char="▪"/>
              <a:defRPr sz="2856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包含现代计算机的许多部件。</a:t>
            </a:r>
          </a:p>
        </p:txBody>
      </p:sp>
      <p:grpSp>
        <p:nvGrpSpPr>
          <p:cNvPr id="198" name="成组"/>
          <p:cNvGrpSpPr/>
          <p:nvPr/>
        </p:nvGrpSpPr>
        <p:grpSpPr>
          <a:xfrm>
            <a:off x="9870015" y="1423653"/>
            <a:ext cx="3045753" cy="3873408"/>
            <a:chOff x="0" y="0"/>
            <a:chExt cx="3045752" cy="3873407"/>
          </a:xfrm>
        </p:grpSpPr>
        <p:pic>
          <p:nvPicPr>
            <p:cNvPr id="196" name="差分机.jpeg" descr="差分机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6621" y="0"/>
              <a:ext cx="2156174" cy="3438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差分机一号的1/7完成品"/>
            <p:cNvSpPr txBox="1"/>
            <p:nvPr/>
          </p:nvSpPr>
          <p:spPr>
            <a:xfrm>
              <a:off x="0" y="3362359"/>
              <a:ext cx="3045753" cy="511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2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/>
              <a:r>
                <a:t>差分机一号的1/7完成品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8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